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0080625" cy="7559675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343071-15EB-42D4-97E1-A5A55FFB79D9}" v="1" dt="2021-08-03T22:36:48.8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8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BATISTA DA SILVA" userId="S::julia.silva885@etec.sp.gov.br::a54ca775-ae03-45e2-b422-00eb473f0d05" providerId="AD" clId="Web-{C3343071-15EB-42D4-97E1-A5A55FFB79D9}"/>
    <pc:docChg chg="modSld">
      <pc:chgData name="JULIA BATISTA DA SILVA" userId="S::julia.silva885@etec.sp.gov.br::a54ca775-ae03-45e2-b422-00eb473f0d05" providerId="AD" clId="Web-{C3343071-15EB-42D4-97E1-A5A55FFB79D9}" dt="2021-08-03T22:36:48.878" v="0" actId="1076"/>
      <pc:docMkLst>
        <pc:docMk/>
      </pc:docMkLst>
      <pc:sldChg chg="modSp">
        <pc:chgData name="JULIA BATISTA DA SILVA" userId="S::julia.silva885@etec.sp.gov.br::a54ca775-ae03-45e2-b422-00eb473f0d05" providerId="AD" clId="Web-{C3343071-15EB-42D4-97E1-A5A55FFB79D9}" dt="2021-08-03T22:36:48.878" v="0" actId="1076"/>
        <pc:sldMkLst>
          <pc:docMk/>
          <pc:sldMk cId="0" sldId="262"/>
        </pc:sldMkLst>
        <pc:picChg chg="mod">
          <ac:chgData name="JULIA BATISTA DA SILVA" userId="S::julia.silva885@etec.sp.gov.br::a54ca775-ae03-45e2-b422-00eb473f0d05" providerId="AD" clId="Web-{C3343071-15EB-42D4-97E1-A5A55FFB79D9}" dt="2021-08-03T22:36:48.878" v="0" actId="1076"/>
          <ac:picMkLst>
            <pc:docMk/>
            <pc:sldMk cId="0" sldId="262"/>
            <ac:picMk id="89" creationId="{00000000-0000-0000-0000-000000000000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4" name="Imagem 33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Imagem 34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0" name="Imagem 69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Imagem 70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pt-BR" sz="3200">
                <a:latin typeface="Arial"/>
              </a:rPr>
              <a:t>Clique para editar o formato do texto da estrutura de tópicos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pt-BR" sz="2800">
                <a:latin typeface="Arial"/>
              </a:rPr>
              <a:t>2.º Nível da estrutura de tópicos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pt-BR" sz="2400">
                <a:latin typeface="Arial"/>
              </a:rPr>
              <a:t>3.º Nível da estrutura de tópicos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pt-BR" sz="2000">
                <a:latin typeface="Arial"/>
              </a:rPr>
              <a:t>4.º Nível da estrutura de tópicos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5.º Nível da estrutura de tópicos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6.º Nível da estrutura de tópicos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pt-BR" sz="3200">
                <a:latin typeface="Arial"/>
              </a:rPr>
              <a:t>Clique para editar o formato do texto da estrutura de tópicos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pt-BR" sz="2800">
                <a:latin typeface="Arial"/>
              </a:rPr>
              <a:t>2.º Nível da estrutura de tópicos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pt-BR" sz="2400">
                <a:latin typeface="Arial"/>
              </a:rPr>
              <a:t>3.º Nível da estrutura de tópicos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pt-BR" sz="2000">
                <a:latin typeface="Arial"/>
              </a:rPr>
              <a:t>4.º Nível da estrutura de tópicos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5.º Nível da estrutura de tópicos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6.º Nível da estrutura de tópicos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-11160" y="123480"/>
            <a:ext cx="10090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FFFF00"/>
                </a:solidFill>
                <a:latin typeface="URW Gothic L"/>
              </a:rPr>
              <a:t> </a:t>
            </a:r>
            <a:r>
              <a:rPr lang="pt-BR" sz="6600">
                <a:solidFill>
                  <a:srgbClr val="3399FF"/>
                </a:solidFill>
                <a:latin typeface="URW Gothic L"/>
              </a:rPr>
              <a:t>Segurança Digital</a:t>
            </a:r>
            <a:endParaRPr/>
          </a:p>
        </p:txBody>
      </p:sp>
      <p:sp>
        <p:nvSpPr>
          <p:cNvPr id="73" name="CustomShape 2"/>
          <p:cNvSpPr/>
          <p:nvPr/>
        </p:nvSpPr>
        <p:spPr>
          <a:xfrm>
            <a:off x="60840" y="5400000"/>
            <a:ext cx="5266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Informação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pic>
        <p:nvPicPr>
          <p:cNvPr id="98" name="Imagem 97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79640" cy="755964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72000" y="-72000"/>
            <a:ext cx="995832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5400">
                <a:solidFill>
                  <a:srgbClr val="3399FF"/>
                </a:solidFill>
                <a:latin typeface="URW Gothic L"/>
              </a:rPr>
              <a:t>Informação = Conhecimento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CustomShape 2"/>
          <p:cNvSpPr/>
          <p:nvPr/>
        </p:nvSpPr>
        <p:spPr>
          <a:xfrm>
            <a:off x="72000" y="-72000"/>
            <a:ext cx="995832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5400">
                <a:solidFill>
                  <a:srgbClr val="3399FF"/>
                </a:solidFill>
                <a:latin typeface="URW Gothic L"/>
              </a:rPr>
              <a:t>Informação = Conhecimento</a:t>
            </a:r>
            <a:endParaRPr/>
          </a:p>
        </p:txBody>
      </p:sp>
      <p:sp>
        <p:nvSpPr>
          <p:cNvPr id="102" name="CustomShape 3"/>
          <p:cNvSpPr/>
          <p:nvPr/>
        </p:nvSpPr>
        <p:spPr>
          <a:xfrm>
            <a:off x="4968000" y="5184000"/>
            <a:ext cx="5073840" cy="232992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r>
              <a:rPr lang="pt-BR" sz="4800">
                <a:solidFill>
                  <a:srgbClr val="3399FF"/>
                </a:solidFill>
                <a:latin typeface="URW Gothic L"/>
              </a:rPr>
              <a:t>Quanto maior o </a:t>
            </a:r>
            <a:endParaRPr/>
          </a:p>
          <a:p>
            <a:r>
              <a:rPr lang="pt-BR" sz="4800">
                <a:solidFill>
                  <a:srgbClr val="3399FF"/>
                </a:solidFill>
                <a:latin typeface="URW Gothic L"/>
              </a:rPr>
              <a:t>conhecimento</a:t>
            </a:r>
            <a:endParaRPr/>
          </a:p>
          <a:p>
            <a:r>
              <a:rPr lang="pt-BR" sz="4800">
                <a:solidFill>
                  <a:srgbClr val="3399FF"/>
                </a:solidFill>
                <a:latin typeface="URW Gothic L"/>
              </a:rPr>
              <a:t>menor o ego.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CustomShape 2"/>
          <p:cNvSpPr/>
          <p:nvPr/>
        </p:nvSpPr>
        <p:spPr>
          <a:xfrm>
            <a:off x="72000" y="-72000"/>
            <a:ext cx="995832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5400" dirty="0">
                <a:solidFill>
                  <a:srgbClr val="3399FF"/>
                </a:solidFill>
                <a:latin typeface="URW Gothic L"/>
              </a:rPr>
              <a:t>Conhecimento </a:t>
            </a:r>
            <a:r>
              <a:rPr lang="pt-BR" sz="5400">
                <a:solidFill>
                  <a:srgbClr val="3399FF"/>
                </a:solidFill>
                <a:latin typeface="URW Gothic L"/>
              </a:rPr>
              <a:t>= Sabedoria</a:t>
            </a:r>
            <a:endParaRPr/>
          </a:p>
        </p:txBody>
      </p:sp>
      <p:pic>
        <p:nvPicPr>
          <p:cNvPr id="1026" name="Picture 2" descr="Frases dos maiores monges budistas que farão você repensar tudo">
            <a:extLst>
              <a:ext uri="{FF2B5EF4-FFF2-40B4-BE49-F238E27FC236}">
                <a16:creationId xmlns:a16="http://schemas.microsoft.com/office/drawing/2014/main" id="{76FFC320-A2D4-4967-B2BC-F2A128FAA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4563"/>
            <a:ext cx="10080625" cy="5668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44000" y="315360"/>
            <a:ext cx="6335640" cy="119628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lIns="90000" tIns="45000" rIns="90000" bIns="45000" anchor="ctr"/>
          <a:lstStyle/>
          <a:p>
            <a:r>
              <a:rPr lang="pt-BR" sz="6000">
                <a:solidFill>
                  <a:srgbClr val="FFFFFF"/>
                </a:solidFill>
                <a:latin typeface="URW Gothic L"/>
              </a:rPr>
              <a:t>Muito Obrigado. </a:t>
            </a:r>
            <a:endParaRPr/>
          </a:p>
        </p:txBody>
      </p:sp>
      <p:sp>
        <p:nvSpPr>
          <p:cNvPr id="107" name="CustomShape 2"/>
          <p:cNvSpPr/>
          <p:nvPr/>
        </p:nvSpPr>
        <p:spPr>
          <a:xfrm>
            <a:off x="666000" y="3384000"/>
            <a:ext cx="8632440" cy="4444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endParaRPr/>
          </a:p>
          <a:p>
            <a:endParaRPr/>
          </a:p>
          <a:p>
            <a:endParaRPr/>
          </a:p>
        </p:txBody>
      </p:sp>
      <p:sp>
        <p:nvSpPr>
          <p:cNvPr id="108" name="CustomShape 3"/>
          <p:cNvSpPr/>
          <p:nvPr/>
        </p:nvSpPr>
        <p:spPr>
          <a:xfrm>
            <a:off x="144000" y="2052000"/>
            <a:ext cx="2591640" cy="647640"/>
          </a:xfrm>
          <a:prstGeom prst="rect">
            <a:avLst/>
          </a:prstGeom>
          <a:solidFill>
            <a:srgbClr val="FFCC00"/>
          </a:solidFill>
          <a:ln>
            <a:solidFill>
              <a:srgbClr val="FFCC00"/>
            </a:solidFill>
          </a:ln>
        </p:spPr>
      </p:sp>
      <p:sp>
        <p:nvSpPr>
          <p:cNvPr id="109" name="CustomShape 4"/>
          <p:cNvSpPr/>
          <p:nvPr/>
        </p:nvSpPr>
        <p:spPr>
          <a:xfrm>
            <a:off x="108000" y="2952000"/>
            <a:ext cx="8650440" cy="1151640"/>
          </a:xfrm>
          <a:prstGeom prst="rect">
            <a:avLst/>
          </a:prstGeom>
          <a:solidFill>
            <a:srgbClr val="FFCC00"/>
          </a:solidFill>
          <a:ln>
            <a:solidFill>
              <a:srgbClr val="FFCC00"/>
            </a:solidFill>
          </a:ln>
        </p:spPr>
      </p:sp>
      <p:sp>
        <p:nvSpPr>
          <p:cNvPr id="110" name="CustomShape 5"/>
          <p:cNvSpPr/>
          <p:nvPr/>
        </p:nvSpPr>
        <p:spPr>
          <a:xfrm>
            <a:off x="144000" y="4464000"/>
            <a:ext cx="8639640" cy="1367640"/>
          </a:xfrm>
          <a:prstGeom prst="rect">
            <a:avLst/>
          </a:prstGeom>
          <a:solidFill>
            <a:srgbClr val="FFCC00"/>
          </a:solidFill>
          <a:ln>
            <a:solidFill>
              <a:srgbClr val="FFCC00"/>
            </a:solidFill>
          </a:ln>
        </p:spPr>
      </p:sp>
      <p:sp>
        <p:nvSpPr>
          <p:cNvPr id="111" name="CustomShape 6"/>
          <p:cNvSpPr/>
          <p:nvPr/>
        </p:nvSpPr>
        <p:spPr>
          <a:xfrm>
            <a:off x="144000" y="1994760"/>
            <a:ext cx="2397960" cy="12808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4000">
                <a:solidFill>
                  <a:srgbClr val="000000"/>
                </a:solidFill>
                <a:latin typeface="URW Gothic L"/>
              </a:rPr>
              <a:t>Contato:</a:t>
            </a:r>
            <a:endParaRPr/>
          </a:p>
          <a:p>
            <a:endParaRPr/>
          </a:p>
        </p:txBody>
      </p:sp>
      <p:sp>
        <p:nvSpPr>
          <p:cNvPr id="112" name="CustomShape 7"/>
          <p:cNvSpPr/>
          <p:nvPr/>
        </p:nvSpPr>
        <p:spPr>
          <a:xfrm>
            <a:off x="126000" y="2831400"/>
            <a:ext cx="8632440" cy="1956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4000">
                <a:solidFill>
                  <a:srgbClr val="000000"/>
                </a:solidFill>
                <a:latin typeface="URW Gothic L"/>
              </a:rPr>
              <a:t>e-mail:</a:t>
            </a:r>
            <a:endParaRPr/>
          </a:p>
          <a:p>
            <a:r>
              <a:rPr lang="pt-BR" sz="4000">
                <a:solidFill>
                  <a:srgbClr val="000000"/>
                </a:solidFill>
                <a:latin typeface="URW Gothic L"/>
              </a:rPr>
              <a:t>antonio.santos234@etec.sp.gov.br</a:t>
            </a:r>
            <a:endParaRPr/>
          </a:p>
          <a:p>
            <a:endParaRPr/>
          </a:p>
        </p:txBody>
      </p:sp>
      <p:sp>
        <p:nvSpPr>
          <p:cNvPr id="113" name="CustomShape 8"/>
          <p:cNvSpPr/>
          <p:nvPr/>
        </p:nvSpPr>
        <p:spPr>
          <a:xfrm>
            <a:off x="144000" y="4425120"/>
            <a:ext cx="6866280" cy="1334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4000">
                <a:solidFill>
                  <a:srgbClr val="000000"/>
                </a:solidFill>
                <a:latin typeface="URW Gothic L"/>
              </a:rPr>
              <a:t>blog:</a:t>
            </a:r>
            <a:endParaRPr/>
          </a:p>
          <a:p>
            <a:r>
              <a:rPr lang="pt-BR" sz="4000">
                <a:solidFill>
                  <a:srgbClr val="000000"/>
                </a:solidFill>
                <a:latin typeface="URW Gothic L"/>
              </a:rPr>
              <a:t>Info3t3c.blogspopt.com.br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CustomShape 2"/>
          <p:cNvSpPr/>
          <p:nvPr/>
        </p:nvSpPr>
        <p:spPr>
          <a:xfrm>
            <a:off x="360000" y="375480"/>
            <a:ext cx="5266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Informação</a:t>
            </a:r>
            <a:endParaRPr/>
          </a:p>
        </p:txBody>
      </p:sp>
      <p:sp>
        <p:nvSpPr>
          <p:cNvPr id="76" name="CustomShape 3"/>
          <p:cNvSpPr/>
          <p:nvPr/>
        </p:nvSpPr>
        <p:spPr>
          <a:xfrm>
            <a:off x="683280" y="2304000"/>
            <a:ext cx="8460360" cy="4283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pt-BR" sz="3200">
                <a:solidFill>
                  <a:srgbClr val="3E3D2D"/>
                </a:solidFill>
                <a:latin typeface="Century Gothic"/>
              </a:rPr>
              <a:t>A </a:t>
            </a:r>
            <a:r>
              <a:rPr lang="pt-BR" sz="3200">
                <a:solidFill>
                  <a:srgbClr val="FF0000"/>
                </a:solidFill>
                <a:latin typeface="Century Gothic"/>
              </a:rPr>
              <a:t>informação é um conjunto organizado de dados</a:t>
            </a:r>
            <a:r>
              <a:rPr lang="pt-BR" sz="3200">
                <a:solidFill>
                  <a:srgbClr val="3E3D2D"/>
                </a:solidFill>
                <a:latin typeface="Century Gothic"/>
              </a:rPr>
              <a:t>, que constitui uma mensagem sobre um determinado fenômeno ou evento. A informação permite resolver problemas e tomar decisões, tendo em conta que o seu uso racional é a base do conhecimento.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CustomShape 2"/>
          <p:cNvSpPr/>
          <p:nvPr/>
        </p:nvSpPr>
        <p:spPr>
          <a:xfrm>
            <a:off x="360000" y="375480"/>
            <a:ext cx="5266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Informação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CustomShape 2"/>
          <p:cNvSpPr/>
          <p:nvPr/>
        </p:nvSpPr>
        <p:spPr>
          <a:xfrm>
            <a:off x="216000" y="159480"/>
            <a:ext cx="5266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Informação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302760"/>
            <a:ext cx="9071280" cy="125928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CustomShape 2"/>
          <p:cNvSpPr/>
          <p:nvPr/>
        </p:nvSpPr>
        <p:spPr>
          <a:xfrm>
            <a:off x="204840" y="302760"/>
            <a:ext cx="526680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Informação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-14040" y="-20520"/>
            <a:ext cx="1010016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300">
                <a:solidFill>
                  <a:srgbClr val="3399FF"/>
                </a:solidFill>
                <a:latin typeface="URW Gothic L"/>
              </a:rPr>
              <a:t>Os Pilares da informação</a:t>
            </a:r>
            <a:endParaRPr/>
          </a:p>
        </p:txBody>
      </p:sp>
      <p:pic>
        <p:nvPicPr>
          <p:cNvPr id="84" name="Imagem 83"/>
          <p:cNvPicPr/>
          <p:nvPr/>
        </p:nvPicPr>
        <p:blipFill>
          <a:blip r:embed="rId2"/>
          <a:stretch>
            <a:fillRect/>
          </a:stretch>
        </p:blipFill>
        <p:spPr>
          <a:xfrm>
            <a:off x="216360" y="2304000"/>
            <a:ext cx="10079280" cy="3995640"/>
          </a:xfrm>
          <a:prstGeom prst="rect">
            <a:avLst/>
          </a:prstGeom>
          <a:ln>
            <a:noFill/>
          </a:ln>
        </p:spPr>
      </p:pic>
      <p:sp>
        <p:nvSpPr>
          <p:cNvPr id="85" name="CustomShape 2"/>
          <p:cNvSpPr/>
          <p:nvPr/>
        </p:nvSpPr>
        <p:spPr>
          <a:xfrm>
            <a:off x="417240" y="2211480"/>
            <a:ext cx="787212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 dirty="0">
                <a:solidFill>
                  <a:srgbClr val="3399FF"/>
                </a:solidFill>
                <a:latin typeface="URW Gothic L"/>
              </a:rPr>
              <a:t>Confidencialidade</a:t>
            </a:r>
            <a:endParaRPr dirty="0"/>
          </a:p>
        </p:txBody>
      </p:sp>
      <p:sp>
        <p:nvSpPr>
          <p:cNvPr id="86" name="CustomShape 3"/>
          <p:cNvSpPr/>
          <p:nvPr/>
        </p:nvSpPr>
        <p:spPr>
          <a:xfrm>
            <a:off x="432000" y="3615480"/>
            <a:ext cx="643788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600">
                <a:solidFill>
                  <a:srgbClr val="3399FF"/>
                </a:solidFill>
                <a:latin typeface="URW Gothic L"/>
              </a:rPr>
              <a:t>Disponibilidade</a:t>
            </a:r>
            <a:endParaRPr/>
          </a:p>
        </p:txBody>
      </p:sp>
      <p:sp>
        <p:nvSpPr>
          <p:cNvPr id="87" name="CustomShape 4"/>
          <p:cNvSpPr/>
          <p:nvPr/>
        </p:nvSpPr>
        <p:spPr>
          <a:xfrm>
            <a:off x="431999" y="4983480"/>
            <a:ext cx="5345345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r>
              <a:rPr lang="pt-BR" sz="6600" dirty="0">
                <a:solidFill>
                  <a:srgbClr val="3399FF"/>
                </a:solidFill>
                <a:latin typeface="URW Gothic L"/>
              </a:rPr>
              <a:t>	Integridade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50400" y="15480"/>
            <a:ext cx="775152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6500">
                <a:solidFill>
                  <a:srgbClr val="3399FF"/>
                </a:solidFill>
                <a:latin typeface="URW Gothic L"/>
              </a:rPr>
              <a:t>Confidencialidade</a:t>
            </a:r>
            <a:endParaRPr/>
          </a:p>
        </p:txBody>
      </p:sp>
      <p:pic>
        <p:nvPicPr>
          <p:cNvPr id="89" name="Imagem 88"/>
          <p:cNvPicPr/>
          <p:nvPr/>
        </p:nvPicPr>
        <p:blipFill>
          <a:blip r:embed="rId2"/>
          <a:stretch>
            <a:fillRect/>
          </a:stretch>
        </p:blipFill>
        <p:spPr>
          <a:xfrm>
            <a:off x="360" y="2005999"/>
            <a:ext cx="10079280" cy="399564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297000" y="1834560"/>
            <a:ext cx="9134640" cy="4831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pt-BR" sz="3200">
                <a:solidFill>
                  <a:srgbClr val="3E3D2D"/>
                </a:solidFill>
                <a:latin typeface="Century Gothic"/>
              </a:rPr>
              <a:t>Confidencialidade foi definida pela Organização Internacional de Normalização (ISO) na norma ISO/IEC 17799 como "</a:t>
            </a:r>
            <a:r>
              <a:rPr lang="pt-BR" sz="3200">
                <a:solidFill>
                  <a:srgbClr val="FF0000"/>
                </a:solidFill>
                <a:latin typeface="Century Gothic"/>
              </a:rPr>
              <a:t>garantir que a informação seja acessível apenas aqueles autorizados a ter acesso</a:t>
            </a:r>
            <a:r>
              <a:rPr lang="pt-BR" sz="3200">
                <a:solidFill>
                  <a:srgbClr val="3E3D2D"/>
                </a:solidFill>
                <a:latin typeface="Century Gothic"/>
              </a:rPr>
              <a:t>". A confidencialidade é uma das metas do projeto para muitos sistemas de criptografia, tornada possível graças à prática de técnicas de criptografia moderna.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22320" y="15480"/>
            <a:ext cx="634176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r>
              <a:rPr lang="pt-BR" sz="6500">
                <a:solidFill>
                  <a:srgbClr val="3399FF"/>
                </a:solidFill>
                <a:latin typeface="URW Gothic L"/>
              </a:rPr>
              <a:t>Disponibilidade</a:t>
            </a:r>
            <a:endParaRPr/>
          </a:p>
        </p:txBody>
      </p:sp>
      <p:pic>
        <p:nvPicPr>
          <p:cNvPr id="92" name="Imagem 91"/>
          <p:cNvPicPr/>
          <p:nvPr/>
        </p:nvPicPr>
        <p:blipFill>
          <a:blip r:embed="rId2"/>
          <a:stretch>
            <a:fillRect/>
          </a:stretch>
        </p:blipFill>
        <p:spPr>
          <a:xfrm>
            <a:off x="360" y="2052000"/>
            <a:ext cx="10079280" cy="399564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297000" y="1834560"/>
            <a:ext cx="9134640" cy="4717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pt-BR" sz="3200">
                <a:solidFill>
                  <a:srgbClr val="FF3333"/>
                </a:solidFill>
                <a:latin typeface="Century Gothic"/>
              </a:rPr>
              <a:t>É a propriedade que garante que a informação esteja sempre disponível</a:t>
            </a:r>
            <a:r>
              <a:rPr lang="pt-BR" sz="3200">
                <a:solidFill>
                  <a:srgbClr val="3E3D2D"/>
                </a:solidFill>
                <a:latin typeface="Century Gothic"/>
              </a:rPr>
              <a:t> para o uso legítimo, ou seja, por aqueles usuários autorizados pelo proprietário da informação.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22320" y="15480"/>
            <a:ext cx="6341760" cy="12801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txBody>
          <a:bodyPr wrap="none" lIns="90000" tIns="45000" rIns="90000" bIns="45000" anchor="ctr"/>
          <a:lstStyle/>
          <a:p>
            <a:r>
              <a:rPr lang="pt-BR" sz="6500">
                <a:solidFill>
                  <a:srgbClr val="3399FF"/>
                </a:solidFill>
                <a:latin typeface="URW Gothic L"/>
              </a:rPr>
              <a:t>Integridade</a:t>
            </a:r>
            <a:endParaRPr/>
          </a:p>
        </p:txBody>
      </p:sp>
      <p:pic>
        <p:nvPicPr>
          <p:cNvPr id="95" name="Imagem 94"/>
          <p:cNvPicPr/>
          <p:nvPr/>
        </p:nvPicPr>
        <p:blipFill>
          <a:blip r:embed="rId2"/>
          <a:stretch>
            <a:fillRect/>
          </a:stretch>
        </p:blipFill>
        <p:spPr>
          <a:xfrm>
            <a:off x="360" y="2052000"/>
            <a:ext cx="10079280" cy="399564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297000" y="1834560"/>
            <a:ext cx="9134640" cy="47170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pt-BR" sz="3200">
                <a:solidFill>
                  <a:srgbClr val="3E3D2D"/>
                </a:solidFill>
                <a:latin typeface="Century Gothic"/>
              </a:rPr>
              <a:t>Em segurança da informação integridade significa ter a disponibilidade de informações confiáveis, corretas e íntegras, </a:t>
            </a:r>
            <a:r>
              <a:rPr lang="pt-BR" sz="3200">
                <a:solidFill>
                  <a:srgbClr val="FF0000"/>
                </a:solidFill>
                <a:latin typeface="Century Gothic"/>
              </a:rPr>
              <a:t>integridade é um dos itens que  caracteriza que a informação não foi alterada de forma não autorizada ou indevida.</a:t>
            </a:r>
            <a:r>
              <a:rPr lang="pt-BR" sz="3200">
                <a:solidFill>
                  <a:srgbClr val="3E3D2D"/>
                </a:solidFill>
                <a:latin typeface="Century Gothic"/>
              </a:rPr>
              <a:t> Se a informação é alterada de forma errada ou mesmo falsificada ela perde sua eficácia e confiabilidade, tornando vulneráveis decisões que a partir dela são tomadas, e tirando a credibilidade do ambiente.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32D7B300AE20B4FB1473505ED8DE95D" ma:contentTypeVersion="8" ma:contentTypeDescription="Crie um novo documento." ma:contentTypeScope="" ma:versionID="c9644501c80b8667e41ae397c0a43e82">
  <xsd:schema xmlns:xsd="http://www.w3.org/2001/XMLSchema" xmlns:xs="http://www.w3.org/2001/XMLSchema" xmlns:p="http://schemas.microsoft.com/office/2006/metadata/properties" xmlns:ns2="cbbdb7eb-fd0a-41d9-b305-d0cabc41d71c" targetNamespace="http://schemas.microsoft.com/office/2006/metadata/properties" ma:root="true" ma:fieldsID="2dd59a8009b108c776431819e921dfef" ns2:_="">
    <xsd:import namespace="cbbdb7eb-fd0a-41d9-b305-d0cabc41d7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bdb7eb-fd0a-41d9-b305-d0cabc41d7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A7D75F-CF06-40DD-9D21-C0508A3B70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D02EC9-511D-4AE8-9F38-4220D0B0FE8F}"/>
</file>

<file path=customXml/itemProps3.xml><?xml version="1.0" encoding="utf-8"?>
<ds:datastoreItem xmlns:ds="http://schemas.openxmlformats.org/officeDocument/2006/customXml" ds:itemID="{90308368-2272-405C-9C92-722CB56BD7A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Office PowerPoint</Application>
  <PresentationFormat>Personalizar</PresentationFormat>
  <Paragraphs>30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13</vt:i4>
      </vt:variant>
    </vt:vector>
  </HeadingPairs>
  <TitlesOfParts>
    <vt:vector size="15" baseType="lpstr"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ANTONIO JOSE DOS SANTOS JUNIOR</cp:lastModifiedBy>
  <cp:revision>2</cp:revision>
  <dcterms:modified xsi:type="dcterms:W3CDTF">2021-08-03T22:36:49Z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0x010100832D7B300AE20B4FB1473505ED8DE95D</vt:lpwstr>
  </property>
</Properties>
</file>